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sldIdLst>
    <p:sldId id="257" r:id="rId2"/>
    <p:sldId id="261" r:id="rId3"/>
    <p:sldId id="258" r:id="rId4"/>
    <p:sldId id="270" r:id="rId5"/>
    <p:sldId id="259" r:id="rId6"/>
    <p:sldId id="262" r:id="rId7"/>
    <p:sldId id="263" r:id="rId8"/>
    <p:sldId id="264" r:id="rId9"/>
    <p:sldId id="265" r:id="rId10"/>
    <p:sldId id="266" r:id="rId11"/>
    <p:sldId id="271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2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98"/>
    </p:cViewPr>
  </p:sorterViewPr>
  <p:notesViewPr>
    <p:cSldViewPr>
      <p:cViewPr varScale="1">
        <p:scale>
          <a:sx n="56" d="100"/>
          <a:sy n="56" d="100"/>
        </p:scale>
        <p:origin x="-283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2F4E45-2387-407B-A8D1-FB063A8ECC07}" type="datetimeFigureOut">
              <a:rPr lang="en-AU" smtClean="0"/>
              <a:t>12/07/2011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E41C57-645D-4AD9-B0F5-20256851532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87774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E41C57-645D-4AD9-B0F5-20256851532D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1484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Powerpoint graphic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530850"/>
            <a:ext cx="8686800" cy="112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43200" y="2743200"/>
            <a:ext cx="4495800" cy="2209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0" y="5791200"/>
            <a:ext cx="4038600" cy="457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1400">
                <a:solidFill>
                  <a:srgbClr val="0041C4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smtClean="0"/>
          </a:p>
        </p:txBody>
      </p:sp>
      <p:pic>
        <p:nvPicPr>
          <p:cNvPr id="2055" name="Picture 7" descr="3 Colour IB Hoz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066800"/>
            <a:ext cx="5181600" cy="1573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62C2C3C-C269-4FE6-BCF5-72C7042BF62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26101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7000" y="914400"/>
            <a:ext cx="1965325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6263" y="914400"/>
            <a:ext cx="5748337" cy="5181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62C2C3C-C269-4FE6-BCF5-72C7042BF62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22058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62C2C3C-C269-4FE6-BCF5-72C7042BF62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87227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62C2C3C-C269-4FE6-BCF5-72C7042BF62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88110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6263" y="1981200"/>
            <a:ext cx="38560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4700" y="1981200"/>
            <a:ext cx="385762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62C2C3C-C269-4FE6-BCF5-72C7042BF62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68124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62C2C3C-C269-4FE6-BCF5-72C7042BF62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67810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62C2C3C-C269-4FE6-BCF5-72C7042BF62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32791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62C2C3C-C269-4FE6-BCF5-72C7042BF62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28264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62C2C3C-C269-4FE6-BCF5-72C7042BF62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36781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62C2C3C-C269-4FE6-BCF5-72C7042BF62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19811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6263" y="914400"/>
            <a:ext cx="7850187" cy="6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6263" y="1981200"/>
            <a:ext cx="786606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76263" y="63627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377AFF"/>
                </a:solidFill>
              </a:defRPr>
            </a:lvl1pPr>
          </a:lstStyle>
          <a:p>
            <a:fld id="{C62C2C3C-C269-4FE6-BCF5-72C7042BF62F}" type="slidenum">
              <a:rPr lang="en-AU" smtClean="0"/>
              <a:t>‹#›</a:t>
            </a:fld>
            <a:endParaRPr lang="en-AU"/>
          </a:p>
        </p:txBody>
      </p:sp>
      <p:pic>
        <p:nvPicPr>
          <p:cNvPr id="1031" name="Picture 7" descr="Powerpoint graphic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7543800" cy="70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3 Colour IB Hoz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563" y="304800"/>
            <a:ext cx="1295400" cy="39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6043613" y="6376988"/>
            <a:ext cx="2398712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800">
                <a:solidFill>
                  <a:srgbClr val="377AFF"/>
                </a:solidFill>
              </a:rPr>
              <a:t>© International Baccalaureate Organization 2007</a:t>
            </a:r>
          </a:p>
        </p:txBody>
      </p:sp>
      <p:sp>
        <p:nvSpPr>
          <p:cNvPr id="1036" name="Line 12"/>
          <p:cNvSpPr>
            <a:spLocks noChangeShapeType="1"/>
          </p:cNvSpPr>
          <p:nvPr/>
        </p:nvSpPr>
        <p:spPr bwMode="auto">
          <a:xfrm>
            <a:off x="611188" y="1589088"/>
            <a:ext cx="7810500" cy="0"/>
          </a:xfrm>
          <a:prstGeom prst="line">
            <a:avLst/>
          </a:prstGeom>
          <a:noFill/>
          <a:ln w="9525">
            <a:solidFill>
              <a:srgbClr val="70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41C4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41C4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41C4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41C4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41C4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41C4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41C4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41C4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041C4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41C4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Problem%20query.docx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55776" y="2564904"/>
            <a:ext cx="6477000" cy="1828800"/>
          </a:xfrm>
        </p:spPr>
        <p:txBody>
          <a:bodyPr/>
          <a:lstStyle/>
          <a:p>
            <a:r>
              <a:rPr lang="en-US" dirty="0" smtClean="0"/>
              <a:t>Extended Essay</a:t>
            </a:r>
            <a:br>
              <a:rPr lang="en-US" dirty="0" smtClean="0"/>
            </a:br>
            <a:r>
              <a:rPr lang="en-US" dirty="0" smtClean="0"/>
              <a:t>Session 3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4653136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Sydney workshop </a:t>
            </a:r>
          </a:p>
          <a:p>
            <a:r>
              <a:rPr lang="en-US" dirty="0" smtClean="0"/>
              <a:t>14-15 July 2011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7850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Problem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1475656" y="1628800"/>
            <a:ext cx="7498080" cy="4800600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90000"/>
              </a:lnSpc>
              <a:buNone/>
            </a:pPr>
            <a:endParaRPr lang="en-US" sz="26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sz="2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After </a:t>
            </a:r>
            <a:r>
              <a:rPr lang="en-US" sz="2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five months a student comes to the </a:t>
            </a:r>
            <a:r>
              <a:rPr lang="en-US" sz="2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IB/EE </a:t>
            </a:r>
            <a:r>
              <a:rPr lang="en-US" sz="2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coordinator and says </a:t>
            </a:r>
            <a:r>
              <a:rPr lang="en-US" sz="2600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one</a:t>
            </a:r>
            <a:r>
              <a:rPr lang="en-US" sz="2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 of the following: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6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‘</a:t>
            </a:r>
            <a:r>
              <a:rPr lang="en-US" sz="2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My topic is too boring’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6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‘</a:t>
            </a:r>
            <a:r>
              <a:rPr lang="en-US" sz="2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My supervisor does not help me, he never returns work submitted’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6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‘</a:t>
            </a:r>
            <a:r>
              <a:rPr lang="en-US" sz="2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My supervisor agrees that this topic will not work, there is not enough information/the experiments have failed’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600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Think </a:t>
            </a:r>
            <a:r>
              <a:rPr lang="en-US" sz="2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about the best way to help this student</a:t>
            </a:r>
          </a:p>
        </p:txBody>
      </p:sp>
    </p:spTree>
    <p:extLst>
      <p:ext uri="{BB962C8B-B14F-4D97-AF65-F5344CB8AC3E}">
        <p14:creationId xmlns:p14="http://schemas.microsoft.com/office/powerpoint/2010/main" val="241526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1052736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Sorting out problems: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hlinkClick r:id="rId2" action="ppaction://hlinkfile"/>
              </a:rPr>
              <a:t>a </a:t>
            </a:r>
            <a:r>
              <a:rPr lang="en-US" dirty="0" smtClean="0">
                <a:hlinkClick r:id="rId2" action="ppaction://hlinkfile"/>
              </a:rPr>
              <a:t>real one from 2011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5656" y="2492896"/>
            <a:ext cx="7498080" cy="4800600"/>
          </a:xfrm>
        </p:spPr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2166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484784"/>
            <a:ext cx="7543800" cy="1295400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AU" sz="3500" dirty="0"/>
              <a:t>Read the Guide subject information about topic choice in your </a:t>
            </a:r>
            <a:r>
              <a:rPr lang="en-AU" sz="3500" dirty="0" smtClean="0"/>
              <a:t>subject</a:t>
            </a:r>
            <a:br>
              <a:rPr lang="en-AU" sz="3500" dirty="0" smtClean="0"/>
            </a:br>
            <a:r>
              <a:rPr lang="en-AU" sz="3500" dirty="0" smtClean="0"/>
              <a:t/>
            </a:r>
            <a:br>
              <a:rPr lang="en-AU" sz="3500" dirty="0" smtClean="0"/>
            </a:br>
            <a:r>
              <a:rPr lang="en-AU" sz="3600" dirty="0" smtClean="0">
                <a:latin typeface="Tahoma" pitchFamily="34" charset="0"/>
              </a:rPr>
              <a:t>TASK</a:t>
            </a:r>
            <a:r>
              <a:rPr lang="en-AU" sz="3600" dirty="0">
                <a:latin typeface="Tahoma" pitchFamily="34" charset="0"/>
              </a:rPr>
              <a:t>: </a:t>
            </a:r>
            <a:r>
              <a:rPr lang="en-AU" sz="3600" dirty="0" smtClean="0">
                <a:latin typeface="Tahoma" pitchFamily="34" charset="0"/>
              </a:rPr>
              <a:t/>
            </a:r>
            <a:br>
              <a:rPr lang="en-AU" sz="3600" dirty="0" smtClean="0">
                <a:latin typeface="Tahoma" pitchFamily="34" charset="0"/>
              </a:rPr>
            </a:br>
            <a:r>
              <a:rPr lang="en-AU" sz="3600" dirty="0" smtClean="0">
                <a:latin typeface="Tahoma" pitchFamily="34" charset="0"/>
              </a:rPr>
              <a:t>Work </a:t>
            </a:r>
            <a:r>
              <a:rPr lang="en-AU" sz="3600" dirty="0">
                <a:latin typeface="Tahoma" pitchFamily="34" charset="0"/>
              </a:rPr>
              <a:t>in pairs </a:t>
            </a:r>
            <a:r>
              <a:rPr lang="en-AU" sz="3600" dirty="0" smtClean="0">
                <a:latin typeface="Tahoma" pitchFamily="34" charset="0"/>
              </a:rPr>
              <a:t>on topic/question </a:t>
            </a:r>
            <a:r>
              <a:rPr lang="en-AU" sz="3600" dirty="0">
                <a:latin typeface="Tahoma" pitchFamily="34" charset="0"/>
              </a:rPr>
              <a:t/>
            </a:r>
            <a:br>
              <a:rPr lang="en-AU" sz="3600" dirty="0">
                <a:latin typeface="Tahoma" pitchFamily="34" charset="0"/>
              </a:rPr>
            </a:br>
            <a:r>
              <a:rPr lang="en-AU" sz="3600" dirty="0">
                <a:latin typeface="Tahoma" pitchFamily="34" charset="0"/>
              </a:rPr>
              <a:t>choice problems</a:t>
            </a:r>
            <a:r>
              <a:rPr lang="en-AU" sz="3600" dirty="0" smtClean="0">
                <a:latin typeface="Tahoma" pitchFamily="34" charset="0"/>
              </a:rPr>
              <a:t>.</a:t>
            </a:r>
            <a:br>
              <a:rPr lang="en-AU" sz="3600" dirty="0" smtClean="0">
                <a:latin typeface="Tahoma" pitchFamily="34" charset="0"/>
              </a:rPr>
            </a:br>
            <a:r>
              <a:rPr lang="en-AU" sz="3600" dirty="0" smtClean="0">
                <a:latin typeface="Tahoma" pitchFamily="34" charset="0"/>
              </a:rPr>
              <a:t>Make suggestions to the student as to where to go next. You might even conduct a second interview.</a:t>
            </a:r>
            <a:r>
              <a:rPr lang="en-AU" sz="3600" dirty="0">
                <a:solidFill>
                  <a:srgbClr val="FF0000"/>
                </a:solidFill>
                <a:latin typeface="Tahoma" pitchFamily="34" charset="0"/>
              </a:rPr>
              <a:t/>
            </a:r>
            <a:br>
              <a:rPr lang="en-AU" sz="3600" dirty="0">
                <a:solidFill>
                  <a:srgbClr val="FF0000"/>
                </a:solidFill>
                <a:latin typeface="Tahoma" pitchFamily="34" charset="0"/>
              </a:rPr>
            </a:br>
            <a:endParaRPr lang="en-AU" sz="3500" dirty="0"/>
          </a:p>
        </p:txBody>
      </p:sp>
    </p:spTree>
    <p:extLst>
      <p:ext uri="{BB962C8B-B14F-4D97-AF65-F5344CB8AC3E}">
        <p14:creationId xmlns:p14="http://schemas.microsoft.com/office/powerpoint/2010/main" val="3536527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Topic choice: Choosing topics NOT teachers!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1331640" y="1916832"/>
            <a:ext cx="7498080" cy="4800600"/>
          </a:xfrm>
        </p:spPr>
        <p:txBody>
          <a:bodyPr/>
          <a:lstStyle/>
          <a:p>
            <a:pPr marL="552450" indent="-552450"/>
            <a:r>
              <a:rPr lang="en-US" sz="2600" dirty="0"/>
              <a:t>The greatest hurdle for the student</a:t>
            </a:r>
          </a:p>
          <a:p>
            <a:pPr marL="552450" indent="-552450"/>
            <a:r>
              <a:rPr lang="en-US" sz="2600" dirty="0"/>
              <a:t>They need guidance – a system</a:t>
            </a:r>
          </a:p>
          <a:p>
            <a:pPr marL="552450" indent="-552450">
              <a:buFont typeface="Wingdings" pitchFamily="2" charset="2"/>
              <a:buAutoNum type="arabicPeriod"/>
            </a:pPr>
            <a:r>
              <a:rPr lang="en-US" sz="2600" dirty="0"/>
              <a:t>Which discipline?</a:t>
            </a:r>
          </a:p>
          <a:p>
            <a:pPr marL="552450" indent="-552450">
              <a:buFont typeface="Wingdings" pitchFamily="2" charset="2"/>
              <a:buAutoNum type="arabicPeriod"/>
            </a:pPr>
            <a:r>
              <a:rPr lang="en-US" sz="2600" dirty="0"/>
              <a:t>Find a topic</a:t>
            </a:r>
          </a:p>
          <a:p>
            <a:pPr marL="552450" indent="-552450">
              <a:buFont typeface="Wingdings" pitchFamily="2" charset="2"/>
              <a:buAutoNum type="arabicPeriod"/>
            </a:pPr>
            <a:r>
              <a:rPr lang="en-US" sz="2600" dirty="0"/>
              <a:t>Is it appropriate</a:t>
            </a:r>
          </a:p>
          <a:p>
            <a:pPr marL="552450" indent="-552450">
              <a:buFont typeface="Wingdings" pitchFamily="2" charset="2"/>
              <a:buAutoNum type="arabicPeriod"/>
            </a:pPr>
            <a:r>
              <a:rPr lang="en-US" sz="2600" dirty="0"/>
              <a:t>Is it narrow enough</a:t>
            </a:r>
            <a:r>
              <a:rPr lang="en-US" sz="2600" dirty="0" smtClean="0"/>
              <a:t>?</a:t>
            </a:r>
          </a:p>
          <a:p>
            <a:pPr marL="552450" indent="-552450">
              <a:buFont typeface="Wingdings" pitchFamily="2" charset="2"/>
              <a:buAutoNum type="arabicPeriod"/>
            </a:pPr>
            <a:r>
              <a:rPr lang="en-US" sz="2600" dirty="0" smtClean="0"/>
              <a:t>Does it involve any ‘double-dipping’?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022067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Grp="1" noChangeArrowheads="1"/>
          </p:cNvSpPr>
          <p:nvPr>
            <p:ph type="title"/>
          </p:nvPr>
        </p:nvSpPr>
        <p:spPr>
          <a:xfrm>
            <a:off x="1187624" y="2492896"/>
            <a:ext cx="7543800" cy="1295400"/>
          </a:xfrm>
        </p:spPr>
        <p:txBody>
          <a:bodyPr>
            <a:normAutofit fontScale="90000"/>
          </a:bodyPr>
          <a:lstStyle/>
          <a:p>
            <a:r>
              <a:rPr lang="en-AU" sz="3500" dirty="0"/>
              <a:t>What is the difference between a topic and a research question</a:t>
            </a:r>
            <a:r>
              <a:rPr lang="en-AU" sz="3500" dirty="0" smtClean="0"/>
              <a:t>?</a:t>
            </a:r>
            <a:br>
              <a:rPr lang="en-AU" sz="3500" dirty="0" smtClean="0"/>
            </a:br>
            <a:r>
              <a:rPr lang="en-AU" sz="3500" dirty="0" smtClean="0"/>
              <a:t/>
            </a:r>
            <a:br>
              <a:rPr lang="en-AU" sz="3500" dirty="0" smtClean="0"/>
            </a:br>
            <a:r>
              <a:rPr lang="en-AU" sz="3500" dirty="0" smtClean="0"/>
              <a:t>p13 ‘The research process’</a:t>
            </a:r>
            <a:endParaRPr lang="en-AU" sz="3500" dirty="0"/>
          </a:p>
        </p:txBody>
      </p:sp>
    </p:spTree>
    <p:extLst>
      <p:ext uri="{BB962C8B-B14F-4D97-AF65-F5344CB8AC3E}">
        <p14:creationId xmlns:p14="http://schemas.microsoft.com/office/powerpoint/2010/main" val="1640578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Extended </a:t>
            </a:r>
            <a:r>
              <a:rPr lang="en-AU" dirty="0" smtClean="0"/>
              <a:t>Essay Topics</a:t>
            </a:r>
            <a:endParaRPr lang="en-AU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None/>
            </a:pPr>
            <a:r>
              <a:rPr lang="en-AU" sz="2500" b="1" dirty="0"/>
              <a:t>What can the essay represent to the student?</a:t>
            </a:r>
          </a:p>
          <a:p>
            <a:r>
              <a:rPr lang="en-AU" sz="2500" dirty="0"/>
              <a:t>The opportunity to investigate a topic of general interest</a:t>
            </a:r>
          </a:p>
          <a:p>
            <a:r>
              <a:rPr lang="en-AU" sz="2500" dirty="0"/>
              <a:t>Or of specific relevance to family or culture</a:t>
            </a:r>
          </a:p>
          <a:p>
            <a:r>
              <a:rPr lang="en-AU" sz="2500" dirty="0"/>
              <a:t>A useful document for university entry</a:t>
            </a:r>
          </a:p>
          <a:p>
            <a:r>
              <a:rPr lang="en-US" sz="2500" dirty="0"/>
              <a:t>Flexibility in style of criteria so that it can really be ‘owned’</a:t>
            </a:r>
          </a:p>
          <a:p>
            <a:pPr>
              <a:buFont typeface="Wingdings" pitchFamily="2" charset="2"/>
              <a:buNone/>
            </a:pPr>
            <a:endParaRPr lang="en-AU" sz="2500" b="1" dirty="0" smtClean="0"/>
          </a:p>
          <a:p>
            <a:pPr>
              <a:buFont typeface="Wingdings" pitchFamily="2" charset="2"/>
              <a:buNone/>
            </a:pPr>
            <a:r>
              <a:rPr lang="en-AU" sz="2500" b="1" dirty="0" smtClean="0"/>
              <a:t>But </a:t>
            </a:r>
            <a:r>
              <a:rPr lang="en-AU" sz="2500" b="1" dirty="0"/>
              <a:t>it can be an extension of the </a:t>
            </a:r>
            <a:r>
              <a:rPr lang="en-AU" sz="2500" b="1" dirty="0" smtClean="0"/>
              <a:t>a subject </a:t>
            </a:r>
            <a:r>
              <a:rPr lang="en-AU" sz="2500" b="1" dirty="0"/>
              <a:t>course and useful for examinations. Should it be?</a:t>
            </a:r>
          </a:p>
          <a:p>
            <a:endParaRPr lang="en-AU" sz="2500" dirty="0"/>
          </a:p>
        </p:txBody>
      </p:sp>
    </p:spTree>
    <p:extLst>
      <p:ext uri="{BB962C8B-B14F-4D97-AF65-F5344CB8AC3E}">
        <p14:creationId xmlns:p14="http://schemas.microsoft.com/office/powerpoint/2010/main" val="3480580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ChangeArrowheads="1"/>
          </p:cNvSpPr>
          <p:nvPr>
            <p:ph type="title"/>
          </p:nvPr>
        </p:nvSpPr>
        <p:spPr>
          <a:xfrm>
            <a:off x="1331640" y="1484784"/>
            <a:ext cx="7543800" cy="3594100"/>
          </a:xfrm>
        </p:spPr>
        <p:txBody>
          <a:bodyPr/>
          <a:lstStyle/>
          <a:p>
            <a:r>
              <a:rPr lang="en-AU" dirty="0" smtClean="0"/>
              <a:t>How far is passion needed</a:t>
            </a:r>
            <a:r>
              <a:rPr lang="en-AU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694120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Problems of topic choice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/>
              <a:t>Topics not linked to a discipline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/>
              <a:t>There is a criteria for writing the question. The Student MUST do it themselves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/>
              <a:t>Students like macro questions.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/>
              <a:t>The criteria and guidelines must be checked for every question before proceeding.</a:t>
            </a:r>
          </a:p>
          <a:p>
            <a:pPr marL="552450" indent="-55245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n-US"/>
              <a:t>Students are dogmatic!</a:t>
            </a:r>
          </a:p>
        </p:txBody>
      </p:sp>
    </p:spTree>
    <p:extLst>
      <p:ext uri="{BB962C8B-B14F-4D97-AF65-F5344CB8AC3E}">
        <p14:creationId xmlns:p14="http://schemas.microsoft.com/office/powerpoint/2010/main" val="1954526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Problems of topic choice: Example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60" name="Picture 4" descr="Extended Essay Topic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1700213"/>
            <a:ext cx="5832475" cy="520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422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Problems of topic choice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err="1"/>
              <a:t>Hanaho’s</a:t>
            </a:r>
            <a:r>
              <a:rPr lang="en-US" sz="2600" dirty="0"/>
              <a:t> list</a:t>
            </a:r>
          </a:p>
          <a:p>
            <a:pPr>
              <a:buFont typeface="Wingdings" pitchFamily="2" charset="2"/>
              <a:buNone/>
            </a:pPr>
            <a:r>
              <a:rPr lang="en-US" sz="2600" dirty="0"/>
              <a:t>1.The extent at which morals are sneaked into children’s literature</a:t>
            </a:r>
          </a:p>
          <a:p>
            <a:pPr>
              <a:buFont typeface="Wingdings" pitchFamily="2" charset="2"/>
              <a:buNone/>
            </a:pPr>
            <a:r>
              <a:rPr lang="en-US" sz="2600" dirty="0"/>
              <a:t>2.Humanity’s fascination with immortality.</a:t>
            </a:r>
          </a:p>
          <a:p>
            <a:pPr>
              <a:buFont typeface="Wingdings" pitchFamily="2" charset="2"/>
              <a:buNone/>
            </a:pPr>
            <a:r>
              <a:rPr lang="en-US" sz="2600" dirty="0"/>
              <a:t>3.Metaphors in children’s rhymes and their origin (</a:t>
            </a:r>
            <a:r>
              <a:rPr lang="en-US" sz="2600" dirty="0" err="1"/>
              <a:t>eg</a:t>
            </a:r>
            <a:r>
              <a:rPr lang="en-US" sz="2600" dirty="0"/>
              <a:t> Ring a Rosie and the Black Death)</a:t>
            </a:r>
          </a:p>
          <a:p>
            <a:pPr>
              <a:buFont typeface="Wingdings" pitchFamily="2" charset="2"/>
              <a:buNone/>
            </a:pPr>
            <a:r>
              <a:rPr lang="en-US" sz="2600" dirty="0"/>
              <a:t>4.Communism and capitalism</a:t>
            </a:r>
          </a:p>
          <a:p>
            <a:pPr>
              <a:buFont typeface="Wingdings" pitchFamily="2" charset="2"/>
              <a:buNone/>
            </a:pPr>
            <a:r>
              <a:rPr lang="en-US" sz="2600" dirty="0"/>
              <a:t>5. Chaos </a:t>
            </a:r>
            <a:r>
              <a:rPr lang="en-US" sz="2600" dirty="0" smtClean="0"/>
              <a:t>Theory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62005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Problems of topic choice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1403350" y="1844675"/>
            <a:ext cx="7313613" cy="4114800"/>
          </a:xfrm>
        </p:spPr>
        <p:txBody>
          <a:bodyPr/>
          <a:lstStyle/>
          <a:p>
            <a:r>
              <a:rPr lang="en-US"/>
              <a:t>Atlantis</a:t>
            </a:r>
          </a:p>
          <a:p>
            <a:r>
              <a:rPr lang="en-US"/>
              <a:t>King Arthur</a:t>
            </a:r>
          </a:p>
          <a:p>
            <a:r>
              <a:rPr lang="en-US"/>
              <a:t>‘Something to do with PE.’</a:t>
            </a:r>
          </a:p>
          <a:p>
            <a:r>
              <a:rPr lang="en-US"/>
              <a:t>Ancient Greek Theatre and its reflection on the social, religious and political life of the Greeks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010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4FEDFF"/>
      </a:accent1>
      <a:accent2>
        <a:srgbClr val="3333CC"/>
      </a:accent2>
      <a:accent3>
        <a:srgbClr val="FFFFFF"/>
      </a:accent3>
      <a:accent4>
        <a:srgbClr val="000000"/>
      </a:accent4>
      <a:accent5>
        <a:srgbClr val="B2F4FF"/>
      </a:accent5>
      <a:accent6>
        <a:srgbClr val="2D2DB9"/>
      </a:accent6>
      <a:hlink>
        <a:srgbClr val="CCCCFF"/>
      </a:hlink>
      <a:folHlink>
        <a:srgbClr val="B2B2B2"/>
      </a:folHlink>
    </a:clrScheme>
    <a:fontScheme name="IB presentation (Eng)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IB presentation (Eng)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 presentation (Eng)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 presentation (Eng)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 presentation (Eng)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 presentation (Eng)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 presentation (Eng)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 presentation (Eng)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PPTtemplate</Template>
  <TotalTime>159</TotalTime>
  <Words>349</Words>
  <Application>Microsoft Office PowerPoint</Application>
  <PresentationFormat>On-screen Show (4:3)</PresentationFormat>
  <Paragraphs>54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PPTtemplate</vt:lpstr>
      <vt:lpstr>Extended Essay Session 3</vt:lpstr>
      <vt:lpstr>Topic choice: Choosing topics NOT teachers!</vt:lpstr>
      <vt:lpstr>What is the difference between a topic and a research question?  p13 ‘The research process’</vt:lpstr>
      <vt:lpstr>Extended Essay Topics</vt:lpstr>
      <vt:lpstr>How far is passion needed?</vt:lpstr>
      <vt:lpstr>Problems of topic choice</vt:lpstr>
      <vt:lpstr>Problems of topic choice: Example</vt:lpstr>
      <vt:lpstr>Problems of topic choice</vt:lpstr>
      <vt:lpstr>Problems of topic choice</vt:lpstr>
      <vt:lpstr>Typical Problem</vt:lpstr>
      <vt:lpstr>Sorting out problems:   a real one from 2011</vt:lpstr>
      <vt:lpstr>Read the Guide subject information about topic choice in your subject  TASK:  Work in pairs on topic/question  choice problems. Make suggestions to the student as to where to go next. You might even conduct a second interview.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Denise</dc:creator>
  <cp:lastModifiedBy>Denise</cp:lastModifiedBy>
  <cp:revision>18</cp:revision>
  <dcterms:created xsi:type="dcterms:W3CDTF">2011-05-10T00:11:33Z</dcterms:created>
  <dcterms:modified xsi:type="dcterms:W3CDTF">2011-07-12T04:41:15Z</dcterms:modified>
</cp:coreProperties>
</file>